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"/>
  </p:notesMasterIdLst>
  <p:sldIdLst>
    <p:sldId id="274" r:id="rId2"/>
    <p:sldId id="261" r:id="rId3"/>
    <p:sldId id="269" r:id="rId4"/>
    <p:sldId id="276" r:id="rId5"/>
    <p:sldId id="264" r:id="rId6"/>
    <p:sldId id="265" r:id="rId7"/>
    <p:sldId id="266" r:id="rId8"/>
    <p:sldId id="267" r:id="rId9"/>
    <p:sldId id="260" r:id="rId10"/>
  </p:sldIdLst>
  <p:sldSz cx="13004800" cy="9753600"/>
  <p:notesSz cx="6858000" cy="9144000"/>
  <p:defaultTextStyle>
    <a:defPPr marL="0" marR="0" indent="0" algn="l" defTabSz="914036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67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08" algn="l" defTabSz="5867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17" algn="l" defTabSz="5867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27" algn="l" defTabSz="5867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36" algn="l" defTabSz="5867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44" algn="l" defTabSz="5867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52" algn="l" defTabSz="5867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63" algn="l" defTabSz="5867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71" algn="l" defTabSz="5867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herme Costa" initials="GC" lastIdx="4" clrIdx="0">
    <p:extLst>
      <p:ext uri="{19B8F6BF-5375-455C-9EA6-DF929625EA0E}">
        <p15:presenceInfo xmlns:p15="http://schemas.microsoft.com/office/powerpoint/2012/main" userId="Guilherme Cos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9370" autoAdjust="0"/>
  </p:normalViewPr>
  <p:slideViewPr>
    <p:cSldViewPr>
      <p:cViewPr varScale="1">
        <p:scale>
          <a:sx n="48" d="100"/>
          <a:sy n="48" d="100"/>
        </p:scale>
        <p:origin x="1910" y="72"/>
      </p:cViewPr>
      <p:guideLst>
        <p:guide orient="horz" pos="3072"/>
        <p:guide pos="409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3868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1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508" defTabSz="45701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017" defTabSz="45701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527" defTabSz="45701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036" defTabSz="45701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2544" defTabSz="45701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052" defTabSz="45701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599563" defTabSz="45701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071" defTabSz="45701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29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000000"/>
                </a:solidFill>
              </a:rPr>
              <a:t>•	Construir um referencial teórico capaz de possibilitar o entendimento do material de estudo</a:t>
            </a:r>
          </a:p>
          <a:p>
            <a:r>
              <a:rPr lang="pt-BR" dirty="0">
                <a:solidFill>
                  <a:srgbClr val="000000"/>
                </a:solidFill>
              </a:rPr>
              <a:t>•	Analisar algumas ferramentas que auxiliam no tratamento de pessoas com transtorno depressivos, validando sua usabilidade e eficácia.</a:t>
            </a:r>
          </a:p>
          <a:p>
            <a:r>
              <a:rPr lang="pt-BR" dirty="0">
                <a:solidFill>
                  <a:srgbClr val="000000"/>
                </a:solidFill>
              </a:rPr>
              <a:t>•	Delimitar os aspectos que contribuirão para a interação entre os pacientes e o uso das ferramentas.</a:t>
            </a:r>
          </a:p>
          <a:p>
            <a:r>
              <a:rPr lang="pt-BR" dirty="0">
                <a:solidFill>
                  <a:srgbClr val="000000"/>
                </a:solidFill>
              </a:rPr>
              <a:t>•	Sistematizar informações a respeito da utilização das ferramentas que auxiliam no tratamento de transtorno depressivo;</a:t>
            </a:r>
          </a:p>
          <a:p>
            <a:r>
              <a:rPr lang="pt-BR" dirty="0">
                <a:solidFill>
                  <a:srgbClr val="000000"/>
                </a:solidFill>
              </a:rPr>
              <a:t>•	Apontar vantagens e desvantagens do uso das ferramentas com profissionais da área de psicologia.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583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68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7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tx1"/>
                </a:solidFill>
              </a:rPr>
              <a:t>Confusão</a:t>
            </a:r>
          </a:p>
          <a:p>
            <a:pPr marL="0" marR="0" indent="0" defTabSz="457017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tx1"/>
                </a:solidFill>
              </a:rPr>
              <a:t>Controle de doença errada</a:t>
            </a:r>
          </a:p>
          <a:p>
            <a:pPr marL="0" marR="0" indent="0" defTabSz="457017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tx1"/>
                </a:solidFill>
              </a:rPr>
              <a:t>Perda de tempo</a:t>
            </a:r>
          </a:p>
          <a:p>
            <a:pPr marL="0" marR="0" indent="0" defTabSz="457017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tx1"/>
                </a:solidFill>
              </a:rPr>
              <a:t>Perda de dinheiro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2419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7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tx1"/>
                </a:solidFill>
              </a:rPr>
              <a:t>Auxiliar a detecção com precisão </a:t>
            </a:r>
          </a:p>
          <a:p>
            <a:pPr marL="0" marR="0" indent="0" defTabSz="457017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tx1"/>
                </a:solidFill>
              </a:rPr>
              <a:t>Agilizar</a:t>
            </a:r>
            <a:br>
              <a:rPr lang="pt-BR" dirty="0"/>
            </a:br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285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Procedimentos - </a:t>
            </a:r>
            <a:r>
              <a:rPr lang="pt-BR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A aplicação da escala será de forma oral para a maioria dos participantes </a:t>
            </a:r>
          </a:p>
          <a:p>
            <a:r>
              <a:rPr lang="pt-BR" dirty="0"/>
              <a:t>Funcionamento</a:t>
            </a:r>
            <a:r>
              <a:rPr lang="pt-BR" baseline="0" dirty="0"/>
              <a:t> - </a:t>
            </a:r>
            <a:r>
              <a:rPr lang="pt-BR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Os pacientes são encaminhados da Secretaria Municipal de Saúde, Posteriormente, ao preenchimento das fichas da clínica, os estagiários darão inicio ao tratamento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3712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3671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3385" y="5994402"/>
            <a:ext cx="10464802" cy="43941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3385" y="4368336"/>
            <a:ext cx="10464802" cy="62408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37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1" y="1219199"/>
            <a:ext cx="13004801" cy="7315202"/>
          </a:xfrm>
          <a:prstGeom prst="rect">
            <a:avLst/>
          </a:prstGeom>
        </p:spPr>
        <p:txBody>
          <a:bodyPr lIns="91401" tIns="45701" rIns="91401" bIns="45701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1667185" y="1578190"/>
            <a:ext cx="9672321" cy="4660055"/>
          </a:xfrm>
          <a:prstGeom prst="rect">
            <a:avLst/>
          </a:prstGeom>
        </p:spPr>
        <p:txBody>
          <a:bodyPr lIns="91401" tIns="45701" rIns="91401" bIns="45701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38667" y="6258561"/>
            <a:ext cx="12327468" cy="1070186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38667" y="7362616"/>
            <a:ext cx="12327468" cy="846668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948267" y="3637283"/>
            <a:ext cx="11108268" cy="2479041"/>
          </a:xfrm>
          <a:prstGeom prst="rect">
            <a:avLst/>
          </a:prstGeom>
        </p:spPr>
        <p:txBody>
          <a:bodyPr anchor="ctr"/>
          <a:lstStyle/>
          <a:p>
            <a:r>
              <a:t>Texto do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021857" y="1808479"/>
            <a:ext cx="5080001" cy="6136642"/>
          </a:xfrm>
          <a:prstGeom prst="rect">
            <a:avLst/>
          </a:prstGeom>
        </p:spPr>
        <p:txBody>
          <a:bodyPr lIns="91401" tIns="45701" rIns="91401" bIns="45701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80534" y="1808479"/>
            <a:ext cx="5452534" cy="2993816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r>
              <a:t>Texto do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80534" y="4870026"/>
            <a:ext cx="5452534" cy="3075095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900856" y="1727200"/>
            <a:ext cx="11203093" cy="1219201"/>
          </a:xfrm>
          <a:prstGeom prst="rect">
            <a:avLst/>
          </a:prstGeom>
        </p:spPr>
        <p:txBody>
          <a:bodyPr anchor="ctr"/>
          <a:lstStyle/>
          <a:p>
            <a:r>
              <a:t>Texto do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900856" y="1727200"/>
            <a:ext cx="11203093" cy="1219201"/>
          </a:xfrm>
          <a:prstGeom prst="rect">
            <a:avLst/>
          </a:prstGeom>
        </p:spPr>
        <p:txBody>
          <a:bodyPr anchor="ctr"/>
          <a:lstStyle/>
          <a:p>
            <a:r>
              <a:t>Texto do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900856" y="2946399"/>
            <a:ext cx="11203093" cy="4910668"/>
          </a:xfrm>
          <a:prstGeom prst="rect">
            <a:avLst/>
          </a:prstGeom>
        </p:spPr>
        <p:txBody>
          <a:bodyPr anchor="ctr"/>
          <a:lstStyle>
            <a:lvl1pPr marL="195308" indent="-195308" algn="l">
              <a:spcBef>
                <a:spcPts val="4100"/>
              </a:spcBef>
              <a:buSzPct val="75000"/>
              <a:buChar char="•"/>
              <a:defRPr sz="1600"/>
            </a:lvl1pPr>
            <a:lvl2pPr marL="830053" indent="-195308" algn="l">
              <a:spcBef>
                <a:spcPts val="4100"/>
              </a:spcBef>
              <a:buSzPct val="75000"/>
              <a:buChar char="•"/>
              <a:defRPr sz="1600"/>
            </a:lvl2pPr>
            <a:lvl3pPr marL="1464799" indent="-195308" algn="l">
              <a:spcBef>
                <a:spcPts val="4100"/>
              </a:spcBef>
              <a:buSzPct val="75000"/>
              <a:buChar char="•"/>
              <a:defRPr sz="1600"/>
            </a:lvl3pPr>
            <a:lvl4pPr marL="2099546" indent="-195308" algn="l">
              <a:spcBef>
                <a:spcPts val="4100"/>
              </a:spcBef>
              <a:buSzPct val="75000"/>
              <a:buChar char="•"/>
              <a:defRPr sz="1600"/>
            </a:lvl4pPr>
            <a:lvl5pPr marL="2734293" indent="-195308" algn="l">
              <a:spcBef>
                <a:spcPts val="4100"/>
              </a:spcBef>
              <a:buSzPct val="75000"/>
              <a:buChar char="•"/>
              <a:defRPr sz="16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023946" y="2946399"/>
            <a:ext cx="5080001" cy="4910668"/>
          </a:xfrm>
          <a:prstGeom prst="rect">
            <a:avLst/>
          </a:prstGeom>
        </p:spPr>
        <p:txBody>
          <a:bodyPr lIns="91401" tIns="45701" rIns="91401" bIns="45701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900856" y="1727200"/>
            <a:ext cx="11203093" cy="1219201"/>
          </a:xfrm>
          <a:prstGeom prst="rect">
            <a:avLst/>
          </a:prstGeom>
        </p:spPr>
        <p:txBody>
          <a:bodyPr anchor="ctr"/>
          <a:lstStyle/>
          <a:p>
            <a:r>
              <a:t>Texto do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00853" y="2946399"/>
            <a:ext cx="5337388" cy="4910668"/>
          </a:xfrm>
          <a:prstGeom prst="rect">
            <a:avLst/>
          </a:prstGeom>
        </p:spPr>
        <p:txBody>
          <a:bodyPr anchor="ctr"/>
          <a:lstStyle>
            <a:lvl1pPr marL="173778" indent="-173778" algn="l">
              <a:spcBef>
                <a:spcPts val="3200"/>
              </a:spcBef>
              <a:buSzPct val="75000"/>
              <a:buChar char="•"/>
              <a:defRPr sz="1400">
                <a:solidFill>
                  <a:srgbClr val="404040"/>
                </a:solidFill>
              </a:defRPr>
            </a:lvl1pPr>
            <a:lvl2pPr marL="732357" indent="-173778" algn="l">
              <a:spcBef>
                <a:spcPts val="3200"/>
              </a:spcBef>
              <a:buSzPct val="75000"/>
              <a:buChar char="•"/>
              <a:defRPr sz="1400">
                <a:solidFill>
                  <a:srgbClr val="404040"/>
                </a:solidFill>
              </a:defRPr>
            </a:lvl2pPr>
            <a:lvl3pPr marL="1290934" indent="-173778" algn="l">
              <a:spcBef>
                <a:spcPts val="3200"/>
              </a:spcBef>
              <a:buSzPct val="75000"/>
              <a:buChar char="•"/>
              <a:defRPr sz="1400">
                <a:solidFill>
                  <a:srgbClr val="404040"/>
                </a:solidFill>
              </a:defRPr>
            </a:lvl3pPr>
            <a:lvl4pPr marL="1849512" indent="-173778" algn="l">
              <a:spcBef>
                <a:spcPts val="3200"/>
              </a:spcBef>
              <a:buSzPct val="75000"/>
              <a:buChar char="•"/>
              <a:defRPr sz="1400">
                <a:solidFill>
                  <a:srgbClr val="404040"/>
                </a:solidFill>
              </a:defRPr>
            </a:lvl4pPr>
            <a:lvl5pPr marL="2408087" indent="-173778" algn="l">
              <a:spcBef>
                <a:spcPts val="3200"/>
              </a:spcBef>
              <a:buSzPct val="75000"/>
              <a:buChar char="•"/>
              <a:defRPr sz="1400">
                <a:solidFill>
                  <a:srgbClr val="404040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00856" y="2167470"/>
            <a:ext cx="11203093" cy="5411895"/>
          </a:xfrm>
          <a:prstGeom prst="rect">
            <a:avLst/>
          </a:prstGeom>
        </p:spPr>
        <p:txBody>
          <a:bodyPr anchor="ctr"/>
          <a:lstStyle>
            <a:lvl1pPr marL="195308" indent="-195308" algn="l">
              <a:spcBef>
                <a:spcPts val="4100"/>
              </a:spcBef>
              <a:buSzPct val="75000"/>
              <a:buChar char="•"/>
              <a:defRPr sz="1600"/>
            </a:lvl1pPr>
            <a:lvl2pPr marL="830053" indent="-195308" algn="l">
              <a:spcBef>
                <a:spcPts val="4100"/>
              </a:spcBef>
              <a:buSzPct val="75000"/>
              <a:buChar char="•"/>
              <a:defRPr sz="1600"/>
            </a:lvl2pPr>
            <a:lvl3pPr marL="1464799" indent="-195308" algn="l">
              <a:spcBef>
                <a:spcPts val="4100"/>
              </a:spcBef>
              <a:buSzPct val="75000"/>
              <a:buChar char="•"/>
              <a:defRPr sz="1600"/>
            </a:lvl3pPr>
            <a:lvl4pPr marL="2099546" indent="-195308" algn="l">
              <a:spcBef>
                <a:spcPts val="4100"/>
              </a:spcBef>
              <a:buSzPct val="75000"/>
              <a:buChar char="•"/>
              <a:defRPr sz="1600"/>
            </a:lvl4pPr>
            <a:lvl5pPr marL="2734293" indent="-195308" algn="l">
              <a:spcBef>
                <a:spcPts val="4100"/>
              </a:spcBef>
              <a:buSzPct val="75000"/>
              <a:buChar char="•"/>
              <a:defRPr sz="16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8405708" y="4978400"/>
            <a:ext cx="3948855" cy="2959948"/>
          </a:xfrm>
          <a:prstGeom prst="rect">
            <a:avLst/>
          </a:prstGeom>
        </p:spPr>
        <p:txBody>
          <a:bodyPr lIns="91401" tIns="45701" rIns="91401" bIns="45701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8405707" y="1822026"/>
            <a:ext cx="3948854" cy="2959948"/>
          </a:xfrm>
          <a:prstGeom prst="rect">
            <a:avLst/>
          </a:prstGeom>
        </p:spPr>
        <p:txBody>
          <a:bodyPr lIns="91401" tIns="45701" rIns="91401" bIns="45701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643468" y="1822026"/>
            <a:ext cx="7559041" cy="6116322"/>
          </a:xfrm>
          <a:prstGeom prst="rect">
            <a:avLst/>
          </a:prstGeom>
        </p:spPr>
        <p:txBody>
          <a:bodyPr lIns="91401" tIns="45701" rIns="91401" bIns="45701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48267" y="2445177"/>
            <a:ext cx="11108268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b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48267" y="4991950"/>
            <a:ext cx="11108268" cy="8466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08161" y="8195732"/>
            <a:ext cx="381706" cy="300914"/>
          </a:xfrm>
          <a:prstGeom prst="rect">
            <a:avLst/>
          </a:prstGeom>
          <a:ln w="3175">
            <a:miter lim="400000"/>
          </a:ln>
        </p:spPr>
        <p:txBody>
          <a:bodyPr wrap="none" lIns="27082" tIns="27082" rIns="27082" bIns="27082">
            <a:spAutoFit/>
          </a:bodyPr>
          <a:lstStyle>
            <a:lvl1pPr algn="ctr">
              <a:defRPr sz="16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08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17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27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36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44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52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63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71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08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17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27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36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44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52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63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71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08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17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27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36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44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52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63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71" algn="ctr" defTabSz="5867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47842" y="8191253"/>
            <a:ext cx="5251629" cy="3778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82" tIns="27082" rIns="27082" bIns="27082" anchor="ctr">
            <a:spAutoFit/>
          </a:bodyPr>
          <a:lstStyle>
            <a:lvl1pPr algn="ctr">
              <a:defRPr sz="1600"/>
            </a:lvl1pPr>
          </a:lstStyle>
          <a:p>
            <a:r>
              <a:rPr lang="pt-BR" sz="2100" dirty="0" err="1"/>
              <a:t>Coorientador</a:t>
            </a:r>
            <a:r>
              <a:rPr lang="pt-BR" sz="2100" dirty="0"/>
              <a:t>: </a:t>
            </a:r>
            <a:r>
              <a:rPr sz="2100" dirty="0"/>
              <a:t>Prof. Me </a:t>
            </a:r>
            <a:r>
              <a:rPr lang="pt-BR" sz="2100" dirty="0"/>
              <a:t>João </a:t>
            </a:r>
            <a:r>
              <a:rPr lang="pt-BR" sz="2100" dirty="0" err="1"/>
              <a:t>Dionisio</a:t>
            </a:r>
            <a:r>
              <a:rPr lang="pt-BR" sz="2100" dirty="0"/>
              <a:t> </a:t>
            </a:r>
            <a:r>
              <a:rPr lang="pt-BR" sz="2100" dirty="0" err="1"/>
              <a:t>Paraiba</a:t>
            </a:r>
            <a:endParaRPr sz="2100" dirty="0"/>
          </a:p>
        </p:txBody>
      </p:sp>
      <p:sp>
        <p:nvSpPr>
          <p:cNvPr id="121" name="Shape 121"/>
          <p:cNvSpPr/>
          <p:nvPr/>
        </p:nvSpPr>
        <p:spPr>
          <a:xfrm>
            <a:off x="373580" y="3925130"/>
            <a:ext cx="12111717" cy="22706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82" tIns="27082" rIns="27082" bIns="27082" anchor="ctr">
            <a:spAutoFit/>
          </a:bodyPr>
          <a:lstStyle>
            <a:lvl1pPr algn="ctr">
              <a:defRPr sz="6800"/>
            </a:lvl1pPr>
          </a:lstStyle>
          <a:p>
            <a:r>
              <a:rPr lang="pt-BR" sz="4800" b="1" dirty="0"/>
              <a:t>SISTEMA INTELIGÊNTE PARA O AUXÍLIO NO DIAGNÓSTICO DE DOENÇAS NAS FOLHAS DE SOJA</a:t>
            </a:r>
          </a:p>
        </p:txBody>
      </p:sp>
      <p:grpSp>
        <p:nvGrpSpPr>
          <p:cNvPr id="128" name="Group 128"/>
          <p:cNvGrpSpPr/>
          <p:nvPr/>
        </p:nvGrpSpPr>
        <p:grpSpPr>
          <a:xfrm>
            <a:off x="-16402" y="-1508"/>
            <a:ext cx="13037604" cy="161494"/>
            <a:chOff x="0" y="0"/>
            <a:chExt cx="13037603" cy="161493"/>
          </a:xfrm>
        </p:grpSpPr>
        <p:sp>
          <p:nvSpPr>
            <p:cNvPr id="122" name="Shape 122"/>
            <p:cNvSpPr/>
            <p:nvPr/>
          </p:nvSpPr>
          <p:spPr>
            <a:xfrm>
              <a:off x="0" y="0"/>
              <a:ext cx="2247686" cy="161494"/>
            </a:xfrm>
            <a:prstGeom prst="rect">
              <a:avLst/>
            </a:prstGeom>
            <a:solidFill>
              <a:srgbClr val="7EBA4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2157983" y="0"/>
              <a:ext cx="2247687" cy="161494"/>
            </a:xfrm>
            <a:prstGeom prst="rect">
              <a:avLst/>
            </a:prstGeom>
            <a:solidFill>
              <a:srgbClr val="2EA7E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315966" y="0"/>
              <a:ext cx="2247687" cy="161494"/>
            </a:xfrm>
            <a:prstGeom prst="rect">
              <a:avLst/>
            </a:prstGeom>
            <a:solidFill>
              <a:srgbClr val="EC562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6473950" y="0"/>
              <a:ext cx="2247686" cy="161494"/>
            </a:xfrm>
            <a:prstGeom prst="rect">
              <a:avLst/>
            </a:prstGeom>
            <a:solidFill>
              <a:srgbClr val="FCB617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8631935" y="0"/>
              <a:ext cx="2247686" cy="161494"/>
            </a:xfrm>
            <a:prstGeom prst="rect">
              <a:avLst/>
            </a:prstGeom>
            <a:solidFill>
              <a:srgbClr val="7965B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0789918" y="0"/>
              <a:ext cx="2247686" cy="161494"/>
            </a:xfrm>
            <a:prstGeom prst="rect">
              <a:avLst/>
            </a:prstGeom>
            <a:solidFill>
              <a:srgbClr val="BB2226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</p:grpSp>
      <p:pic>
        <p:nvPicPr>
          <p:cNvPr id="132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2828" t="57125" r="12828" b="7279"/>
          <a:stretch>
            <a:fillRect/>
          </a:stretch>
        </p:blipFill>
        <p:spPr>
          <a:xfrm>
            <a:off x="373580" y="384740"/>
            <a:ext cx="3605707" cy="1726384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1305168" y="6736403"/>
            <a:ext cx="10394469" cy="4240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ctr">
              <a:defRPr sz="2400"/>
            </a:lvl1pPr>
          </a:lstStyle>
          <a:p>
            <a:endParaRPr dirty="0"/>
          </a:p>
        </p:txBody>
      </p:sp>
      <p:pic>
        <p:nvPicPr>
          <p:cNvPr id="13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00695" y="695492"/>
            <a:ext cx="3784602" cy="1104902"/>
          </a:xfrm>
          <a:prstGeom prst="rect">
            <a:avLst/>
          </a:prstGeom>
          <a:ln w="3175">
            <a:miter lim="400000"/>
          </a:ln>
        </p:spPr>
      </p:pic>
      <p:sp>
        <p:nvSpPr>
          <p:cNvPr id="18" name="Shape 119"/>
          <p:cNvSpPr/>
          <p:nvPr/>
        </p:nvSpPr>
        <p:spPr>
          <a:xfrm>
            <a:off x="3466226" y="7840956"/>
            <a:ext cx="4892556" cy="3778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82" tIns="27082" rIns="27082" bIns="27082" anchor="ctr">
            <a:spAutoFit/>
          </a:bodyPr>
          <a:lstStyle>
            <a:lvl1pPr algn="ctr">
              <a:defRPr sz="1600"/>
            </a:lvl1pPr>
          </a:lstStyle>
          <a:p>
            <a:r>
              <a:rPr lang="pt-BR" sz="2100" dirty="0"/>
              <a:t>Orientador: </a:t>
            </a:r>
            <a:r>
              <a:rPr sz="2100" dirty="0"/>
              <a:t>Prof. M</a:t>
            </a:r>
            <a:r>
              <a:rPr lang="pt-BR" sz="2100" dirty="0"/>
              <a:t>e Sandro Silva Moreira</a:t>
            </a:r>
            <a:endParaRPr sz="2100" dirty="0"/>
          </a:p>
        </p:txBody>
      </p:sp>
      <p:sp>
        <p:nvSpPr>
          <p:cNvPr id="19" name="Shape 119"/>
          <p:cNvSpPr/>
          <p:nvPr/>
        </p:nvSpPr>
        <p:spPr>
          <a:xfrm>
            <a:off x="3304318" y="7490659"/>
            <a:ext cx="5216362" cy="3778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82" tIns="27082" rIns="27082" bIns="27082" anchor="ctr">
            <a:spAutoFit/>
          </a:bodyPr>
          <a:lstStyle>
            <a:lvl1pPr algn="ctr">
              <a:defRPr sz="1600"/>
            </a:lvl1pPr>
          </a:lstStyle>
          <a:p>
            <a:r>
              <a:rPr lang="pt-BR" sz="2100" dirty="0"/>
              <a:t>Acadêmico: Adejar Soares de Oliveira Júnior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33303549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0521027" y="5934683"/>
            <a:ext cx="1032828" cy="5741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70%</a:t>
            </a:r>
          </a:p>
        </p:txBody>
      </p:sp>
      <p:sp>
        <p:nvSpPr>
          <p:cNvPr id="137" name="Shape 137"/>
          <p:cNvSpPr/>
          <p:nvPr/>
        </p:nvSpPr>
        <p:spPr>
          <a:xfrm>
            <a:off x="506488" y="3685247"/>
            <a:ext cx="11721257" cy="2122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82" tIns="27082" rIns="27082" bIns="27082" anchor="ctr">
            <a:spAutoFit/>
          </a:bodyPr>
          <a:lstStyle>
            <a:lvl1pPr algn="just">
              <a:lnSpc>
                <a:spcPct val="120000"/>
              </a:lnSpc>
              <a:defRPr sz="2600">
                <a:solidFill>
                  <a:srgbClr val="53585F"/>
                </a:solidFill>
              </a:defRPr>
            </a:lvl1pPr>
          </a:lstStyle>
          <a:p>
            <a:pPr marL="457200" indent="-457200">
              <a:buFontTx/>
              <a:buChar char="-"/>
            </a:pPr>
            <a:r>
              <a:rPr lang="pt-BR" sz="2800" dirty="0">
                <a:solidFill>
                  <a:schemeClr val="tx1"/>
                </a:solidFill>
              </a:rPr>
              <a:t>Historia da culta da soja;</a:t>
            </a:r>
          </a:p>
          <a:p>
            <a:pPr marL="457200" indent="-457200">
              <a:buFontTx/>
              <a:buChar char="-"/>
            </a:pPr>
            <a:r>
              <a:rPr lang="pt-BR" sz="2800" dirty="0">
                <a:solidFill>
                  <a:schemeClr val="tx1"/>
                </a:solidFill>
              </a:rPr>
              <a:t>Doenças;</a:t>
            </a:r>
          </a:p>
          <a:p>
            <a:pPr marL="457200" indent="-457200">
              <a:buFontTx/>
              <a:buChar char="-"/>
            </a:pPr>
            <a:r>
              <a:rPr lang="pt-BR" sz="2800" dirty="0">
                <a:solidFill>
                  <a:schemeClr val="tx1"/>
                </a:solidFill>
              </a:rPr>
              <a:t>Importância de Goiás</a:t>
            </a:r>
          </a:p>
          <a:p>
            <a:pPr marL="457200" indent="-457200">
              <a:buFontTx/>
              <a:buChar char="-"/>
            </a:pP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06488" y="225669"/>
            <a:ext cx="11991829" cy="747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ctr">
              <a:lnSpc>
                <a:spcPct val="90000"/>
              </a:lnSpc>
              <a:defRPr sz="5000"/>
            </a:lvl1pPr>
          </a:lstStyle>
          <a:p>
            <a:r>
              <a:rPr lang="pt-BR" dirty="0"/>
              <a:t>IDENTIFICAÇÃO DO PROBLEMA</a:t>
            </a:r>
            <a:endParaRPr dirty="0"/>
          </a:p>
        </p:txBody>
      </p:sp>
      <p:grpSp>
        <p:nvGrpSpPr>
          <p:cNvPr id="145" name="Group 145"/>
          <p:cNvGrpSpPr/>
          <p:nvPr/>
        </p:nvGrpSpPr>
        <p:grpSpPr>
          <a:xfrm>
            <a:off x="-16402" y="-1508"/>
            <a:ext cx="13037604" cy="161494"/>
            <a:chOff x="0" y="0"/>
            <a:chExt cx="13037603" cy="161493"/>
          </a:xfrm>
        </p:grpSpPr>
        <p:sp>
          <p:nvSpPr>
            <p:cNvPr id="139" name="Shape 139"/>
            <p:cNvSpPr/>
            <p:nvPr/>
          </p:nvSpPr>
          <p:spPr>
            <a:xfrm>
              <a:off x="0" y="0"/>
              <a:ext cx="2247686" cy="161494"/>
            </a:xfrm>
            <a:prstGeom prst="rect">
              <a:avLst/>
            </a:prstGeom>
            <a:solidFill>
              <a:srgbClr val="7EBA4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157983" y="0"/>
              <a:ext cx="2247687" cy="161494"/>
            </a:xfrm>
            <a:prstGeom prst="rect">
              <a:avLst/>
            </a:prstGeom>
            <a:solidFill>
              <a:srgbClr val="2EA7E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315966" y="0"/>
              <a:ext cx="2247687" cy="161494"/>
            </a:xfrm>
            <a:prstGeom prst="rect">
              <a:avLst/>
            </a:prstGeom>
            <a:solidFill>
              <a:srgbClr val="EC562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473950" y="0"/>
              <a:ext cx="2247686" cy="161494"/>
            </a:xfrm>
            <a:prstGeom prst="rect">
              <a:avLst/>
            </a:prstGeom>
            <a:solidFill>
              <a:srgbClr val="FCB617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8631935" y="0"/>
              <a:ext cx="2247686" cy="161494"/>
            </a:xfrm>
            <a:prstGeom prst="rect">
              <a:avLst/>
            </a:prstGeom>
            <a:solidFill>
              <a:srgbClr val="7965B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0789918" y="0"/>
              <a:ext cx="2247686" cy="161494"/>
            </a:xfrm>
            <a:prstGeom prst="rect">
              <a:avLst/>
            </a:prstGeom>
            <a:solidFill>
              <a:srgbClr val="BB2226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2828" t="57125" r="12828" b="7279"/>
          <a:stretch>
            <a:fillRect/>
          </a:stretch>
        </p:blipFill>
        <p:spPr>
          <a:xfrm>
            <a:off x="341371" y="8816911"/>
            <a:ext cx="1490103" cy="713451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3480" y="8886609"/>
            <a:ext cx="1966761" cy="57418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2"/>
          </p:nvPr>
        </p:nvSpPr>
        <p:spPr>
          <a:xfrm>
            <a:off x="6414761" y="8195732"/>
            <a:ext cx="168507" cy="300914"/>
          </a:xfrm>
        </p:spPr>
        <p:txBody>
          <a:bodyPr/>
          <a:lstStyle/>
          <a:p>
            <a:fld id="{86CB4B4D-7CA3-9044-876B-883B54F8677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9794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0521027" y="5934683"/>
            <a:ext cx="1032828" cy="5741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70%</a:t>
            </a:r>
          </a:p>
        </p:txBody>
      </p:sp>
      <p:sp>
        <p:nvSpPr>
          <p:cNvPr id="137" name="Shape 137"/>
          <p:cNvSpPr/>
          <p:nvPr/>
        </p:nvSpPr>
        <p:spPr>
          <a:xfrm>
            <a:off x="506488" y="3703707"/>
            <a:ext cx="12123754" cy="20860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82" tIns="27082" rIns="27082" bIns="27082" anchor="ctr">
            <a:spAutoFit/>
          </a:bodyPr>
          <a:lstStyle>
            <a:lvl1pPr algn="just">
              <a:lnSpc>
                <a:spcPct val="120000"/>
              </a:lnSpc>
              <a:defRPr sz="2600">
                <a:solidFill>
                  <a:srgbClr val="53585F"/>
                </a:solidFill>
              </a:defRPr>
            </a:lvl1pPr>
          </a:lstStyle>
          <a:p>
            <a:r>
              <a:rPr lang="pt-BR" b="1" dirty="0">
                <a:solidFill>
                  <a:srgbClr val="000000"/>
                </a:solidFill>
              </a:rPr>
              <a:t>-</a:t>
            </a:r>
            <a:r>
              <a:rPr lang="pt-BR" dirty="0">
                <a:solidFill>
                  <a:srgbClr val="000000"/>
                </a:solidFill>
              </a:rPr>
              <a:t>	</a:t>
            </a:r>
            <a:r>
              <a:rPr lang="pt-BR" sz="2800" dirty="0">
                <a:solidFill>
                  <a:srgbClr val="000000"/>
                </a:solidFill>
              </a:rPr>
              <a:t>Conhecimento sobre Python;</a:t>
            </a:r>
          </a:p>
          <a:p>
            <a:r>
              <a:rPr lang="pt-BR" sz="2800" dirty="0">
                <a:solidFill>
                  <a:srgbClr val="000000"/>
                </a:solidFill>
              </a:rPr>
              <a:t>-	</a:t>
            </a:r>
            <a:r>
              <a:rPr lang="pt-BR" sz="2800" dirty="0" err="1">
                <a:solidFill>
                  <a:srgbClr val="000000"/>
                </a:solidFill>
              </a:rPr>
              <a:t>Deep</a:t>
            </a:r>
            <a:r>
              <a:rPr lang="pt-BR" sz="2800" dirty="0">
                <a:solidFill>
                  <a:srgbClr val="000000"/>
                </a:solidFill>
              </a:rPr>
              <a:t> Learning</a:t>
            </a:r>
          </a:p>
          <a:p>
            <a:r>
              <a:rPr lang="pt-BR" sz="2800" dirty="0">
                <a:solidFill>
                  <a:srgbClr val="000000"/>
                </a:solidFill>
              </a:rPr>
              <a:t>-	Fitopatologia</a:t>
            </a:r>
          </a:p>
          <a:p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06488" y="225670"/>
            <a:ext cx="11991829" cy="747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ctr">
              <a:lnSpc>
                <a:spcPct val="90000"/>
              </a:lnSpc>
              <a:defRPr sz="5000"/>
            </a:lvl1pPr>
          </a:lstStyle>
          <a:p>
            <a:r>
              <a:rPr lang="pt-BR" dirty="0"/>
              <a:t>OBJETIVOS ESPECÍFICOS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-16402" y="-1508"/>
            <a:ext cx="13037604" cy="161494"/>
            <a:chOff x="0" y="0"/>
            <a:chExt cx="13037603" cy="161493"/>
          </a:xfrm>
        </p:grpSpPr>
        <p:sp>
          <p:nvSpPr>
            <p:cNvPr id="139" name="Shape 139"/>
            <p:cNvSpPr/>
            <p:nvPr/>
          </p:nvSpPr>
          <p:spPr>
            <a:xfrm>
              <a:off x="0" y="0"/>
              <a:ext cx="2247686" cy="161494"/>
            </a:xfrm>
            <a:prstGeom prst="rect">
              <a:avLst/>
            </a:prstGeom>
            <a:solidFill>
              <a:srgbClr val="7EBA4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2157983" y="0"/>
              <a:ext cx="2247687" cy="161494"/>
            </a:xfrm>
            <a:prstGeom prst="rect">
              <a:avLst/>
            </a:prstGeom>
            <a:solidFill>
              <a:srgbClr val="2EA7E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315966" y="0"/>
              <a:ext cx="2247687" cy="161494"/>
            </a:xfrm>
            <a:prstGeom prst="rect">
              <a:avLst/>
            </a:prstGeom>
            <a:solidFill>
              <a:srgbClr val="EC562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6473950" y="0"/>
              <a:ext cx="2247686" cy="161494"/>
            </a:xfrm>
            <a:prstGeom prst="rect">
              <a:avLst/>
            </a:prstGeom>
            <a:solidFill>
              <a:srgbClr val="FCB617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8631935" y="0"/>
              <a:ext cx="2247686" cy="161494"/>
            </a:xfrm>
            <a:prstGeom prst="rect">
              <a:avLst/>
            </a:prstGeom>
            <a:solidFill>
              <a:srgbClr val="7965B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0789918" y="0"/>
              <a:ext cx="2247686" cy="161494"/>
            </a:xfrm>
            <a:prstGeom prst="rect">
              <a:avLst/>
            </a:prstGeom>
            <a:solidFill>
              <a:srgbClr val="BB2226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</p:grpSp>
      <p:pic>
        <p:nvPicPr>
          <p:cNvPr id="146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2828" t="57125" r="12828" b="7279"/>
          <a:stretch>
            <a:fillRect/>
          </a:stretch>
        </p:blipFill>
        <p:spPr>
          <a:xfrm>
            <a:off x="341371" y="8816911"/>
            <a:ext cx="1490103" cy="713451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63480" y="8886609"/>
            <a:ext cx="1966761" cy="57418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2"/>
          </p:nvPr>
        </p:nvSpPr>
        <p:spPr>
          <a:xfrm>
            <a:off x="6414761" y="8195732"/>
            <a:ext cx="168507" cy="300914"/>
          </a:xfrm>
        </p:spPr>
        <p:txBody>
          <a:bodyPr/>
          <a:lstStyle/>
          <a:p>
            <a:fld id="{86CB4B4D-7CA3-9044-876B-883B54F8677D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4771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0521027" y="5934683"/>
            <a:ext cx="1032828" cy="5741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70%</a:t>
            </a:r>
          </a:p>
        </p:txBody>
      </p:sp>
      <p:sp>
        <p:nvSpPr>
          <p:cNvPr id="137" name="Shape 137"/>
          <p:cNvSpPr/>
          <p:nvPr/>
        </p:nvSpPr>
        <p:spPr>
          <a:xfrm>
            <a:off x="506488" y="4501362"/>
            <a:ext cx="12123754" cy="4907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82" tIns="27082" rIns="27082" bIns="27082" anchor="ctr">
            <a:spAutoFit/>
          </a:bodyPr>
          <a:lstStyle>
            <a:lvl1pPr algn="just">
              <a:lnSpc>
                <a:spcPct val="120000"/>
              </a:lnSpc>
              <a:defRPr sz="2600">
                <a:solidFill>
                  <a:srgbClr val="53585F"/>
                </a:solidFill>
              </a:defRPr>
            </a:lvl1pPr>
          </a:lstStyle>
          <a:p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06488" y="225670"/>
            <a:ext cx="11991829" cy="747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ctr">
              <a:lnSpc>
                <a:spcPct val="90000"/>
              </a:lnSpc>
              <a:defRPr sz="5000"/>
            </a:lvl1pPr>
          </a:lstStyle>
          <a:p>
            <a:r>
              <a:rPr lang="pt-BR" dirty="0"/>
              <a:t>OBJETIVO GERAL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-16402" y="-1508"/>
            <a:ext cx="13037604" cy="161494"/>
            <a:chOff x="0" y="0"/>
            <a:chExt cx="13037603" cy="161493"/>
          </a:xfrm>
        </p:grpSpPr>
        <p:sp>
          <p:nvSpPr>
            <p:cNvPr id="139" name="Shape 139"/>
            <p:cNvSpPr/>
            <p:nvPr/>
          </p:nvSpPr>
          <p:spPr>
            <a:xfrm>
              <a:off x="0" y="0"/>
              <a:ext cx="2247686" cy="161494"/>
            </a:xfrm>
            <a:prstGeom prst="rect">
              <a:avLst/>
            </a:prstGeom>
            <a:solidFill>
              <a:srgbClr val="7EBA4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2157983" y="0"/>
              <a:ext cx="2247687" cy="161494"/>
            </a:xfrm>
            <a:prstGeom prst="rect">
              <a:avLst/>
            </a:prstGeom>
            <a:solidFill>
              <a:srgbClr val="2EA7E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315966" y="0"/>
              <a:ext cx="2247687" cy="161494"/>
            </a:xfrm>
            <a:prstGeom prst="rect">
              <a:avLst/>
            </a:prstGeom>
            <a:solidFill>
              <a:srgbClr val="EC562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6473950" y="0"/>
              <a:ext cx="2247686" cy="161494"/>
            </a:xfrm>
            <a:prstGeom prst="rect">
              <a:avLst/>
            </a:prstGeom>
            <a:solidFill>
              <a:srgbClr val="FCB617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8631935" y="0"/>
              <a:ext cx="2247686" cy="161494"/>
            </a:xfrm>
            <a:prstGeom prst="rect">
              <a:avLst/>
            </a:prstGeom>
            <a:solidFill>
              <a:srgbClr val="7965B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0789918" y="0"/>
              <a:ext cx="2247686" cy="161494"/>
            </a:xfrm>
            <a:prstGeom prst="rect">
              <a:avLst/>
            </a:prstGeom>
            <a:solidFill>
              <a:srgbClr val="BB2226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 sz="2200">
                <a:solidFill>
                  <a:srgbClr val="FFFFFF"/>
                </a:solidFill>
              </a:endParaRPr>
            </a:p>
          </p:txBody>
        </p:sp>
      </p:grpSp>
      <p:pic>
        <p:nvPicPr>
          <p:cNvPr id="146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2828" t="57125" r="12828" b="7279"/>
          <a:stretch>
            <a:fillRect/>
          </a:stretch>
        </p:blipFill>
        <p:spPr>
          <a:xfrm>
            <a:off x="341371" y="8816911"/>
            <a:ext cx="1490103" cy="713451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63480" y="8886609"/>
            <a:ext cx="1966761" cy="57418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2"/>
          </p:nvPr>
        </p:nvSpPr>
        <p:spPr>
          <a:xfrm>
            <a:off x="6414761" y="8195732"/>
            <a:ext cx="168507" cy="300914"/>
          </a:xfrm>
        </p:spPr>
        <p:txBody>
          <a:bodyPr/>
          <a:lstStyle/>
          <a:p>
            <a:fld id="{86CB4B4D-7CA3-9044-876B-883B54F8677D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813767" y="3561055"/>
            <a:ext cx="116845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Desenvolvimento de um software inteligente que auxilie os agrônomos na identificação de doenças nas folhas de soja.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3009854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0521027" y="5934683"/>
            <a:ext cx="1032828" cy="5741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70%</a:t>
            </a:r>
          </a:p>
        </p:txBody>
      </p:sp>
      <p:sp>
        <p:nvSpPr>
          <p:cNvPr id="137" name="Shape 137"/>
          <p:cNvSpPr/>
          <p:nvPr/>
        </p:nvSpPr>
        <p:spPr>
          <a:xfrm>
            <a:off x="341372" y="3999173"/>
            <a:ext cx="12156946" cy="1495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82" tIns="27082" rIns="27082" bIns="27082" anchor="ctr">
            <a:spAutoFit/>
          </a:bodyPr>
          <a:lstStyle>
            <a:lvl1pPr algn="just">
              <a:lnSpc>
                <a:spcPct val="120000"/>
              </a:lnSpc>
              <a:defRPr sz="2600">
                <a:solidFill>
                  <a:srgbClr val="53585F"/>
                </a:solidFill>
              </a:defRPr>
            </a:lvl1pPr>
          </a:lstStyle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418846" y="4373121"/>
            <a:ext cx="11991829" cy="747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ctr">
              <a:lnSpc>
                <a:spcPct val="90000"/>
              </a:lnSpc>
              <a:defRPr sz="5000"/>
            </a:lvl1pPr>
          </a:lstStyle>
          <a:p>
            <a:r>
              <a:rPr lang="pt-BR" dirty="0"/>
              <a:t>JUSTIFICATIVA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-16402" y="-1508"/>
            <a:ext cx="13037604" cy="161494"/>
            <a:chOff x="0" y="0"/>
            <a:chExt cx="13037603" cy="161493"/>
          </a:xfrm>
        </p:grpSpPr>
        <p:sp>
          <p:nvSpPr>
            <p:cNvPr id="139" name="Shape 139"/>
            <p:cNvSpPr/>
            <p:nvPr/>
          </p:nvSpPr>
          <p:spPr>
            <a:xfrm>
              <a:off x="0" y="0"/>
              <a:ext cx="2247686" cy="161494"/>
            </a:xfrm>
            <a:prstGeom prst="rect">
              <a:avLst/>
            </a:prstGeom>
            <a:solidFill>
              <a:srgbClr val="7EBA4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157983" y="0"/>
              <a:ext cx="2247687" cy="161494"/>
            </a:xfrm>
            <a:prstGeom prst="rect">
              <a:avLst/>
            </a:prstGeom>
            <a:solidFill>
              <a:srgbClr val="2EA7E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315966" y="0"/>
              <a:ext cx="2247687" cy="161494"/>
            </a:xfrm>
            <a:prstGeom prst="rect">
              <a:avLst/>
            </a:prstGeom>
            <a:solidFill>
              <a:srgbClr val="EC562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473950" y="0"/>
              <a:ext cx="2247686" cy="161494"/>
            </a:xfrm>
            <a:prstGeom prst="rect">
              <a:avLst/>
            </a:prstGeom>
            <a:solidFill>
              <a:srgbClr val="FCB617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8631935" y="0"/>
              <a:ext cx="2247686" cy="161494"/>
            </a:xfrm>
            <a:prstGeom prst="rect">
              <a:avLst/>
            </a:prstGeom>
            <a:solidFill>
              <a:srgbClr val="7965B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0789918" y="0"/>
              <a:ext cx="2247686" cy="161494"/>
            </a:xfrm>
            <a:prstGeom prst="rect">
              <a:avLst/>
            </a:prstGeom>
            <a:solidFill>
              <a:srgbClr val="BB2226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46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2828" t="57125" r="12828" b="7279"/>
          <a:stretch>
            <a:fillRect/>
          </a:stretch>
        </p:blipFill>
        <p:spPr>
          <a:xfrm>
            <a:off x="341371" y="8816911"/>
            <a:ext cx="1490103" cy="713451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63480" y="8886609"/>
            <a:ext cx="1966761" cy="57418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2"/>
          </p:nvPr>
        </p:nvSpPr>
        <p:spPr>
          <a:xfrm>
            <a:off x="6414761" y="8195732"/>
            <a:ext cx="168507" cy="300914"/>
          </a:xfrm>
        </p:spPr>
        <p:txBody>
          <a:bodyPr/>
          <a:lstStyle/>
          <a:p>
            <a:fld id="{86CB4B4D-7CA3-9044-876B-883B54F8677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2114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0521027" y="5934683"/>
            <a:ext cx="1032828" cy="5741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70%</a:t>
            </a:r>
          </a:p>
        </p:txBody>
      </p:sp>
      <p:sp>
        <p:nvSpPr>
          <p:cNvPr id="137" name="Shape 137"/>
          <p:cNvSpPr/>
          <p:nvPr/>
        </p:nvSpPr>
        <p:spPr>
          <a:xfrm>
            <a:off x="243421" y="4369322"/>
            <a:ext cx="12517958" cy="1014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82" tIns="27082" rIns="27082" bIns="27082" anchor="ctr">
            <a:spAutoFit/>
          </a:bodyPr>
          <a:lstStyle>
            <a:lvl1pPr algn="just">
              <a:lnSpc>
                <a:spcPct val="120000"/>
              </a:lnSpc>
              <a:defRPr sz="2600">
                <a:solidFill>
                  <a:srgbClr val="53585F"/>
                </a:solidFill>
              </a:defRPr>
            </a:lvl1pPr>
          </a:lstStyle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03099" y="4369322"/>
            <a:ext cx="11991829" cy="747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ctr">
              <a:lnSpc>
                <a:spcPct val="90000"/>
              </a:lnSpc>
              <a:defRPr sz="5000"/>
            </a:lvl1pPr>
          </a:lstStyle>
          <a:p>
            <a:r>
              <a:rPr lang="pt-BR" dirty="0"/>
              <a:t>HIPÓTESE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-16402" y="-1508"/>
            <a:ext cx="13037604" cy="161494"/>
            <a:chOff x="0" y="0"/>
            <a:chExt cx="13037603" cy="161493"/>
          </a:xfrm>
        </p:grpSpPr>
        <p:sp>
          <p:nvSpPr>
            <p:cNvPr id="139" name="Shape 139"/>
            <p:cNvSpPr/>
            <p:nvPr/>
          </p:nvSpPr>
          <p:spPr>
            <a:xfrm>
              <a:off x="0" y="0"/>
              <a:ext cx="2247686" cy="161494"/>
            </a:xfrm>
            <a:prstGeom prst="rect">
              <a:avLst/>
            </a:prstGeom>
            <a:solidFill>
              <a:srgbClr val="7EBA4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157983" y="0"/>
              <a:ext cx="2247687" cy="161494"/>
            </a:xfrm>
            <a:prstGeom prst="rect">
              <a:avLst/>
            </a:prstGeom>
            <a:solidFill>
              <a:srgbClr val="2EA7E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315966" y="0"/>
              <a:ext cx="2247687" cy="161494"/>
            </a:xfrm>
            <a:prstGeom prst="rect">
              <a:avLst/>
            </a:prstGeom>
            <a:solidFill>
              <a:srgbClr val="EC562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473950" y="0"/>
              <a:ext cx="2247686" cy="161494"/>
            </a:xfrm>
            <a:prstGeom prst="rect">
              <a:avLst/>
            </a:prstGeom>
            <a:solidFill>
              <a:srgbClr val="FCB617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8631935" y="0"/>
              <a:ext cx="2247686" cy="161494"/>
            </a:xfrm>
            <a:prstGeom prst="rect">
              <a:avLst/>
            </a:prstGeom>
            <a:solidFill>
              <a:srgbClr val="7965B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0789918" y="0"/>
              <a:ext cx="2247686" cy="161494"/>
            </a:xfrm>
            <a:prstGeom prst="rect">
              <a:avLst/>
            </a:prstGeom>
            <a:solidFill>
              <a:srgbClr val="BB2226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46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2828" t="57125" r="12828" b="7279"/>
          <a:stretch>
            <a:fillRect/>
          </a:stretch>
        </p:blipFill>
        <p:spPr>
          <a:xfrm>
            <a:off x="341371" y="8816911"/>
            <a:ext cx="1490103" cy="713451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63480" y="8886609"/>
            <a:ext cx="1966761" cy="57418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2"/>
          </p:nvPr>
        </p:nvSpPr>
        <p:spPr>
          <a:xfrm>
            <a:off x="6414761" y="8195732"/>
            <a:ext cx="168507" cy="300914"/>
          </a:xfrm>
        </p:spPr>
        <p:txBody>
          <a:bodyPr/>
          <a:lstStyle/>
          <a:p>
            <a:fld id="{86CB4B4D-7CA3-9044-876B-883B54F8677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1680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0521027" y="5934683"/>
            <a:ext cx="1032828" cy="5741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70%</a:t>
            </a:r>
          </a:p>
        </p:txBody>
      </p:sp>
      <p:sp>
        <p:nvSpPr>
          <p:cNvPr id="137" name="Shape 137"/>
          <p:cNvSpPr/>
          <p:nvPr/>
        </p:nvSpPr>
        <p:spPr>
          <a:xfrm>
            <a:off x="777058" y="3777578"/>
            <a:ext cx="11450687" cy="19382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just">
              <a:lnSpc>
                <a:spcPct val="120000"/>
              </a:lnSpc>
              <a:defRPr sz="2600">
                <a:solidFill>
                  <a:srgbClr val="53585F"/>
                </a:solidFill>
              </a:defRPr>
            </a:lvl1pPr>
          </a:lstStyle>
          <a:p>
            <a:pPr marL="457017" indent="-457017">
              <a:buFont typeface="Arial" panose="020B0604020202020204" pitchFamily="34" charset="0"/>
              <a:buChar char="•"/>
            </a:pPr>
            <a:endParaRPr lang="pt-BR" sz="2500" b="1" dirty="0">
              <a:solidFill>
                <a:schemeClr val="tx1"/>
              </a:solidFill>
            </a:endParaRPr>
          </a:p>
          <a:p>
            <a:pPr marL="457017" indent="-457017">
              <a:buFont typeface="Arial" panose="020B0604020202020204" pitchFamily="34" charset="0"/>
              <a:buChar char="•"/>
            </a:pPr>
            <a:endParaRPr lang="pt-BR" sz="2500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418846" y="228069"/>
            <a:ext cx="11991829" cy="747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ctr">
              <a:lnSpc>
                <a:spcPct val="90000"/>
              </a:lnSpc>
              <a:defRPr sz="5000"/>
            </a:lvl1pPr>
          </a:lstStyle>
          <a:p>
            <a:r>
              <a:rPr lang="pt-BR" dirty="0"/>
              <a:t>MATERIAL E METÓDOS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-16402" y="-1508"/>
            <a:ext cx="13037604" cy="161494"/>
            <a:chOff x="0" y="0"/>
            <a:chExt cx="13037603" cy="161493"/>
          </a:xfrm>
        </p:grpSpPr>
        <p:sp>
          <p:nvSpPr>
            <p:cNvPr id="139" name="Shape 139"/>
            <p:cNvSpPr/>
            <p:nvPr/>
          </p:nvSpPr>
          <p:spPr>
            <a:xfrm>
              <a:off x="0" y="0"/>
              <a:ext cx="2247686" cy="161494"/>
            </a:xfrm>
            <a:prstGeom prst="rect">
              <a:avLst/>
            </a:prstGeom>
            <a:solidFill>
              <a:srgbClr val="7EBA4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157983" y="0"/>
              <a:ext cx="2247687" cy="161494"/>
            </a:xfrm>
            <a:prstGeom prst="rect">
              <a:avLst/>
            </a:prstGeom>
            <a:solidFill>
              <a:srgbClr val="2EA7E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315966" y="0"/>
              <a:ext cx="2247687" cy="161494"/>
            </a:xfrm>
            <a:prstGeom prst="rect">
              <a:avLst/>
            </a:prstGeom>
            <a:solidFill>
              <a:srgbClr val="EC562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473950" y="0"/>
              <a:ext cx="2247686" cy="161494"/>
            </a:xfrm>
            <a:prstGeom prst="rect">
              <a:avLst/>
            </a:prstGeom>
            <a:solidFill>
              <a:srgbClr val="FCB617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8631935" y="0"/>
              <a:ext cx="2247686" cy="161494"/>
            </a:xfrm>
            <a:prstGeom prst="rect">
              <a:avLst/>
            </a:prstGeom>
            <a:solidFill>
              <a:srgbClr val="7965B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0789918" y="0"/>
              <a:ext cx="2247686" cy="161494"/>
            </a:xfrm>
            <a:prstGeom prst="rect">
              <a:avLst/>
            </a:prstGeom>
            <a:solidFill>
              <a:srgbClr val="BB2226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46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2828" t="57125" r="12828" b="7279"/>
          <a:stretch>
            <a:fillRect/>
          </a:stretch>
        </p:blipFill>
        <p:spPr>
          <a:xfrm>
            <a:off x="341371" y="8816911"/>
            <a:ext cx="1490103" cy="713451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63480" y="8886609"/>
            <a:ext cx="1966761" cy="57418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2"/>
          </p:nvPr>
        </p:nvSpPr>
        <p:spPr>
          <a:xfrm>
            <a:off x="6414761" y="8195732"/>
            <a:ext cx="168507" cy="300914"/>
          </a:xfrm>
        </p:spPr>
        <p:txBody>
          <a:bodyPr/>
          <a:lstStyle/>
          <a:p>
            <a:fld id="{86CB4B4D-7CA3-9044-876B-883B54F8677D}" type="slidenum">
              <a:rPr lang="pt-BR" smtClean="0"/>
              <a:t>7</a:t>
            </a:fld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630354" y="3453988"/>
            <a:ext cx="4246568" cy="30709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GanttProject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457200" indent="-457200" defTabSz="587022">
              <a:buFontTx/>
              <a:buChar char="-"/>
            </a:pPr>
            <a:r>
              <a:rPr lang="pt-BR" sz="2800" dirty="0" err="1"/>
              <a:t>PyCharm</a:t>
            </a:r>
            <a:r>
              <a:rPr lang="pt-BR" sz="2800" dirty="0"/>
              <a:t> Community</a:t>
            </a:r>
          </a:p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MySQL </a:t>
            </a: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WorkBench</a:t>
            </a: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pt-BR" sz="2800" dirty="0" err="1"/>
              <a:t>Astah</a:t>
            </a:r>
            <a:r>
              <a:rPr lang="pt-BR" sz="2800" dirty="0"/>
              <a:t> Community</a:t>
            </a:r>
          </a:p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GitHub</a:t>
            </a:r>
          </a:p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pt-BR" sz="2800" dirty="0"/>
              <a:t>Microscópio Digital USB</a:t>
            </a:r>
          </a:p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pt-BR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Deep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231910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0521027" y="5934683"/>
            <a:ext cx="1032828" cy="5741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70%</a:t>
            </a:r>
          </a:p>
        </p:txBody>
      </p:sp>
      <p:sp>
        <p:nvSpPr>
          <p:cNvPr id="137" name="Shape 137"/>
          <p:cNvSpPr/>
          <p:nvPr/>
        </p:nvSpPr>
        <p:spPr>
          <a:xfrm>
            <a:off x="777058" y="3999172"/>
            <a:ext cx="11450687" cy="1495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just">
              <a:lnSpc>
                <a:spcPct val="120000"/>
              </a:lnSpc>
              <a:defRPr sz="2600">
                <a:solidFill>
                  <a:srgbClr val="53585F"/>
                </a:solidFill>
              </a:defRPr>
            </a:lvl1pPr>
          </a:lstStyle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06488" y="225670"/>
            <a:ext cx="11991829" cy="747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ctr">
              <a:lnSpc>
                <a:spcPct val="90000"/>
              </a:lnSpc>
              <a:defRPr sz="5000"/>
            </a:lvl1pPr>
          </a:lstStyle>
          <a:p>
            <a:r>
              <a:rPr lang="pt-BR" dirty="0"/>
              <a:t>CRONOGRAMA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-16402" y="-1508"/>
            <a:ext cx="13037604" cy="161494"/>
            <a:chOff x="0" y="0"/>
            <a:chExt cx="13037603" cy="161493"/>
          </a:xfrm>
        </p:grpSpPr>
        <p:sp>
          <p:nvSpPr>
            <p:cNvPr id="139" name="Shape 139"/>
            <p:cNvSpPr/>
            <p:nvPr/>
          </p:nvSpPr>
          <p:spPr>
            <a:xfrm>
              <a:off x="0" y="0"/>
              <a:ext cx="2247686" cy="161494"/>
            </a:xfrm>
            <a:prstGeom prst="rect">
              <a:avLst/>
            </a:prstGeom>
            <a:solidFill>
              <a:srgbClr val="7EBA4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157983" y="0"/>
              <a:ext cx="2247687" cy="161494"/>
            </a:xfrm>
            <a:prstGeom prst="rect">
              <a:avLst/>
            </a:prstGeom>
            <a:solidFill>
              <a:srgbClr val="2EA7E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315966" y="0"/>
              <a:ext cx="2247687" cy="161494"/>
            </a:xfrm>
            <a:prstGeom prst="rect">
              <a:avLst/>
            </a:prstGeom>
            <a:solidFill>
              <a:srgbClr val="EC562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473950" y="0"/>
              <a:ext cx="2247686" cy="161494"/>
            </a:xfrm>
            <a:prstGeom prst="rect">
              <a:avLst/>
            </a:prstGeom>
            <a:solidFill>
              <a:srgbClr val="FCB617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8631935" y="0"/>
              <a:ext cx="2247686" cy="161494"/>
            </a:xfrm>
            <a:prstGeom prst="rect">
              <a:avLst/>
            </a:prstGeom>
            <a:solidFill>
              <a:srgbClr val="7965B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0789918" y="0"/>
              <a:ext cx="2247686" cy="161494"/>
            </a:xfrm>
            <a:prstGeom prst="rect">
              <a:avLst/>
            </a:prstGeom>
            <a:solidFill>
              <a:srgbClr val="BB2226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2828" t="57125" r="12828" b="7279"/>
          <a:stretch>
            <a:fillRect/>
          </a:stretch>
        </p:blipFill>
        <p:spPr>
          <a:xfrm>
            <a:off x="341371" y="8816911"/>
            <a:ext cx="1490103" cy="713451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3480" y="8886609"/>
            <a:ext cx="1966761" cy="57418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2"/>
          </p:nvPr>
        </p:nvSpPr>
        <p:spPr>
          <a:xfrm>
            <a:off x="6373294" y="8669165"/>
            <a:ext cx="168507" cy="300914"/>
          </a:xfrm>
        </p:spPr>
        <p:txBody>
          <a:bodyPr/>
          <a:lstStyle/>
          <a:p>
            <a:fld id="{86CB4B4D-7CA3-9044-876B-883B54F8677D}" type="slidenum">
              <a:rPr lang="pt-BR" smtClean="0"/>
              <a:t>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EFD14-C142-4AFD-96F9-7DAABFD0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480"/>
            <a:ext cx="13004800" cy="60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06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373580" y="3925130"/>
            <a:ext cx="12111717" cy="22706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82" tIns="27082" rIns="27082" bIns="27082" anchor="ctr">
            <a:spAutoFit/>
          </a:bodyPr>
          <a:lstStyle>
            <a:lvl1pPr algn="ctr">
              <a:defRPr sz="6800"/>
            </a:lvl1pPr>
          </a:lstStyle>
          <a:p>
            <a:r>
              <a:rPr lang="pt-BR" sz="4800" b="1" dirty="0"/>
              <a:t>SISTEMA INTELIGÊNTE PARA O AUXÍLIO NO DIAGNÓSTICO DE DOENÇAS NAS FOLHAS DE SOJA</a:t>
            </a:r>
          </a:p>
        </p:txBody>
      </p:sp>
      <p:grpSp>
        <p:nvGrpSpPr>
          <p:cNvPr id="128" name="Group 128"/>
          <p:cNvGrpSpPr/>
          <p:nvPr/>
        </p:nvGrpSpPr>
        <p:grpSpPr>
          <a:xfrm>
            <a:off x="-16402" y="-1508"/>
            <a:ext cx="13037604" cy="161494"/>
            <a:chOff x="0" y="0"/>
            <a:chExt cx="13037603" cy="161493"/>
          </a:xfrm>
        </p:grpSpPr>
        <p:sp>
          <p:nvSpPr>
            <p:cNvPr id="122" name="Shape 122"/>
            <p:cNvSpPr/>
            <p:nvPr/>
          </p:nvSpPr>
          <p:spPr>
            <a:xfrm>
              <a:off x="0" y="0"/>
              <a:ext cx="2247686" cy="161494"/>
            </a:xfrm>
            <a:prstGeom prst="rect">
              <a:avLst/>
            </a:prstGeom>
            <a:solidFill>
              <a:srgbClr val="7EBA4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157983" y="0"/>
              <a:ext cx="2247687" cy="161494"/>
            </a:xfrm>
            <a:prstGeom prst="rect">
              <a:avLst/>
            </a:prstGeom>
            <a:solidFill>
              <a:srgbClr val="2EA7E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315966" y="0"/>
              <a:ext cx="2247687" cy="161494"/>
            </a:xfrm>
            <a:prstGeom prst="rect">
              <a:avLst/>
            </a:prstGeom>
            <a:solidFill>
              <a:srgbClr val="EC5622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473950" y="0"/>
              <a:ext cx="2247686" cy="161494"/>
            </a:xfrm>
            <a:prstGeom prst="rect">
              <a:avLst/>
            </a:prstGeom>
            <a:solidFill>
              <a:srgbClr val="FCB617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8631935" y="0"/>
              <a:ext cx="2247686" cy="161494"/>
            </a:xfrm>
            <a:prstGeom prst="rect">
              <a:avLst/>
            </a:prstGeom>
            <a:solidFill>
              <a:srgbClr val="7965B1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0789918" y="0"/>
              <a:ext cx="2247686" cy="161494"/>
            </a:xfrm>
            <a:prstGeom prst="rect">
              <a:avLst/>
            </a:prstGeom>
            <a:solidFill>
              <a:srgbClr val="BB2226"/>
            </a:solidFill>
            <a:ln w="3175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32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2828" t="57125" r="12828" b="7279"/>
          <a:stretch>
            <a:fillRect/>
          </a:stretch>
        </p:blipFill>
        <p:spPr>
          <a:xfrm>
            <a:off x="373580" y="384740"/>
            <a:ext cx="3605707" cy="1726384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1305168" y="6736403"/>
            <a:ext cx="10394469" cy="4240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82" tIns="27082" rIns="27082" bIns="27082" anchor="ctr">
            <a:spAutoFit/>
          </a:bodyPr>
          <a:lstStyle>
            <a:lvl1pPr algn="ctr">
              <a:defRPr sz="2400"/>
            </a:lvl1pPr>
          </a:lstStyle>
          <a:p>
            <a:endParaRPr dirty="0"/>
          </a:p>
        </p:txBody>
      </p:sp>
      <p:pic>
        <p:nvPicPr>
          <p:cNvPr id="13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00695" y="695492"/>
            <a:ext cx="3784602" cy="1104902"/>
          </a:xfrm>
          <a:prstGeom prst="rect">
            <a:avLst/>
          </a:prstGeom>
          <a:ln w="3175">
            <a:miter lim="400000"/>
          </a:ln>
        </p:spPr>
      </p:pic>
      <p:sp>
        <p:nvSpPr>
          <p:cNvPr id="16" name="Shape 119">
            <a:extLst>
              <a:ext uri="{FF2B5EF4-FFF2-40B4-BE49-F238E27FC236}">
                <a16:creationId xmlns:a16="http://schemas.microsoft.com/office/drawing/2014/main" id="{A405A0EA-F4F3-4093-9A13-9A84F2567B1B}"/>
              </a:ext>
            </a:extLst>
          </p:cNvPr>
          <p:cNvSpPr/>
          <p:nvPr/>
        </p:nvSpPr>
        <p:spPr>
          <a:xfrm>
            <a:off x="3247841" y="8191253"/>
            <a:ext cx="5251629" cy="3778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82" tIns="27082" rIns="27082" bIns="27082" anchor="ctr">
            <a:spAutoFit/>
          </a:bodyPr>
          <a:lstStyle>
            <a:lvl1pPr algn="ctr">
              <a:defRPr sz="1600"/>
            </a:lvl1pPr>
          </a:lstStyle>
          <a:p>
            <a:r>
              <a:rPr lang="pt-BR" sz="2100" dirty="0" err="1"/>
              <a:t>Coorientador</a:t>
            </a:r>
            <a:r>
              <a:rPr lang="pt-BR" sz="2100" dirty="0"/>
              <a:t>: </a:t>
            </a:r>
            <a:r>
              <a:rPr sz="2100" dirty="0"/>
              <a:t>Prof. Me </a:t>
            </a:r>
            <a:r>
              <a:rPr lang="pt-BR" sz="2100" dirty="0"/>
              <a:t>João </a:t>
            </a:r>
            <a:r>
              <a:rPr lang="pt-BR" sz="2100" dirty="0" err="1"/>
              <a:t>Dionisio</a:t>
            </a:r>
            <a:r>
              <a:rPr lang="pt-BR" sz="2100" dirty="0"/>
              <a:t> </a:t>
            </a:r>
            <a:r>
              <a:rPr lang="pt-BR" sz="2100" dirty="0" err="1"/>
              <a:t>Paraiba</a:t>
            </a:r>
            <a:endParaRPr sz="2100" dirty="0"/>
          </a:p>
        </p:txBody>
      </p:sp>
      <p:sp>
        <p:nvSpPr>
          <p:cNvPr id="17" name="Shape 119">
            <a:extLst>
              <a:ext uri="{FF2B5EF4-FFF2-40B4-BE49-F238E27FC236}">
                <a16:creationId xmlns:a16="http://schemas.microsoft.com/office/drawing/2014/main" id="{962CED75-2080-406C-9585-BCF564A5478E}"/>
              </a:ext>
            </a:extLst>
          </p:cNvPr>
          <p:cNvSpPr/>
          <p:nvPr/>
        </p:nvSpPr>
        <p:spPr>
          <a:xfrm>
            <a:off x="3466226" y="7840956"/>
            <a:ext cx="4892556" cy="3778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82" tIns="27082" rIns="27082" bIns="27082" anchor="ctr">
            <a:spAutoFit/>
          </a:bodyPr>
          <a:lstStyle>
            <a:lvl1pPr algn="ctr">
              <a:defRPr sz="1600"/>
            </a:lvl1pPr>
          </a:lstStyle>
          <a:p>
            <a:r>
              <a:rPr lang="pt-BR" sz="2100" dirty="0"/>
              <a:t>Orientador: </a:t>
            </a:r>
            <a:r>
              <a:rPr sz="2100" dirty="0"/>
              <a:t>Prof. M</a:t>
            </a:r>
            <a:r>
              <a:rPr lang="pt-BR" sz="2100" dirty="0"/>
              <a:t>e Sandro Silva Moreira</a:t>
            </a:r>
            <a:endParaRPr sz="2100" dirty="0"/>
          </a:p>
        </p:txBody>
      </p:sp>
      <p:sp>
        <p:nvSpPr>
          <p:cNvPr id="20" name="Shape 119">
            <a:extLst>
              <a:ext uri="{FF2B5EF4-FFF2-40B4-BE49-F238E27FC236}">
                <a16:creationId xmlns:a16="http://schemas.microsoft.com/office/drawing/2014/main" id="{2D70BB01-9952-4CE6-B178-3158B6D05B42}"/>
              </a:ext>
            </a:extLst>
          </p:cNvPr>
          <p:cNvSpPr/>
          <p:nvPr/>
        </p:nvSpPr>
        <p:spPr>
          <a:xfrm>
            <a:off x="3304318" y="7490659"/>
            <a:ext cx="5216362" cy="3778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82" tIns="27082" rIns="27082" bIns="27082" anchor="ctr">
            <a:spAutoFit/>
          </a:bodyPr>
          <a:lstStyle>
            <a:lvl1pPr algn="ctr">
              <a:defRPr sz="1600"/>
            </a:lvl1pPr>
          </a:lstStyle>
          <a:p>
            <a:r>
              <a:rPr lang="pt-BR" sz="2100" dirty="0"/>
              <a:t>Acadêmico: Adejar Soares de Oliveira Júnior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15013316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211</Words>
  <Application>Microsoft Office PowerPoint</Application>
  <PresentationFormat>Personalizar</PresentationFormat>
  <Paragraphs>60</Paragraphs>
  <Slides>9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Helvetica</vt:lpstr>
      <vt:lpstr>Helvetica Light</vt:lpstr>
      <vt:lpstr>Helvetica Neue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Costa</dc:creator>
  <cp:lastModifiedBy>Adejar Junior</cp:lastModifiedBy>
  <cp:revision>67</cp:revision>
  <dcterms:modified xsi:type="dcterms:W3CDTF">2018-03-13T23:28:52Z</dcterms:modified>
</cp:coreProperties>
</file>